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7" r:id="rId4"/>
    <p:sldId id="286" r:id="rId5"/>
    <p:sldId id="283" r:id="rId6"/>
    <p:sldId id="284" r:id="rId7"/>
    <p:sldId id="285" r:id="rId8"/>
    <p:sldId id="290" r:id="rId9"/>
    <p:sldId id="292" r:id="rId10"/>
    <p:sldId id="291" r:id="rId11"/>
    <p:sldId id="262" r:id="rId12"/>
    <p:sldId id="271" r:id="rId13"/>
    <p:sldId id="288" r:id="rId14"/>
    <p:sldId id="287" r:id="rId15"/>
    <p:sldId id="263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5" autoAdjust="0"/>
    <p:restoredTop sz="94660"/>
  </p:normalViewPr>
  <p:slideViewPr>
    <p:cSldViewPr>
      <p:cViewPr varScale="1">
        <p:scale>
          <a:sx n="70" d="100"/>
          <a:sy n="70" d="100"/>
        </p:scale>
        <p:origin x="13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85087B-A551-4833-9B01-10F29B69D873}" type="doc">
      <dgm:prSet loTypeId="urn:microsoft.com/office/officeart/2005/8/layout/vList2" loCatId="list" qsTypeId="urn:microsoft.com/office/officeart/2005/8/quickstyle/simple5" qsCatId="simple" csTypeId="urn:microsoft.com/office/officeart/2005/8/colors/accent3_1" csCatId="accent3" phldr="1"/>
      <dgm:spPr/>
    </dgm:pt>
    <dgm:pt modelId="{40EF75F1-62D6-4A35-8DF8-6D87698357D1}">
      <dgm:prSet phldrT="[Tekst]" custT="1"/>
      <dgm:spPr/>
      <dgm:t>
        <a:bodyPr/>
        <a:lstStyle/>
        <a:p>
          <a:r>
            <a:rPr lang="pl-PL" sz="2000" dirty="0" smtClean="0"/>
            <a:t>	Rynek tworzyw sztucznych w Polsce i na świecie </a:t>
          </a:r>
          <a:endParaRPr lang="pl-PL" sz="2000" dirty="0"/>
        </a:p>
      </dgm:t>
    </dgm:pt>
    <dgm:pt modelId="{6196B848-494D-4417-9CDA-73D0D928F0F6}" type="parTrans" cxnId="{411A894A-DA2D-4EC3-9FBC-A88BFD265163}">
      <dgm:prSet/>
      <dgm:spPr/>
      <dgm:t>
        <a:bodyPr/>
        <a:lstStyle/>
        <a:p>
          <a:endParaRPr lang="pl-PL"/>
        </a:p>
      </dgm:t>
    </dgm:pt>
    <dgm:pt modelId="{49F80649-2380-4677-8243-8A6ED0A5EF7D}" type="sibTrans" cxnId="{411A894A-DA2D-4EC3-9FBC-A88BFD265163}">
      <dgm:prSet/>
      <dgm:spPr/>
      <dgm:t>
        <a:bodyPr/>
        <a:lstStyle/>
        <a:p>
          <a:endParaRPr lang="pl-PL"/>
        </a:p>
      </dgm:t>
    </dgm:pt>
    <dgm:pt modelId="{8891CE1F-6DD2-4DA0-88C3-DBD0494BB140}">
      <dgm:prSet phldrT="[Tekst]" custT="1"/>
      <dgm:spPr/>
      <dgm:t>
        <a:bodyPr/>
        <a:lstStyle/>
        <a:p>
          <a:r>
            <a:rPr lang="pl-PL" sz="2000" dirty="0" smtClean="0"/>
            <a:t>	Innowacyjna technologia wytwarzania podwójnie modyfikowanej emulsji 	asfaltowej. Badania i rozwój </a:t>
          </a:r>
          <a:endParaRPr lang="pl-PL" sz="2000" dirty="0"/>
        </a:p>
      </dgm:t>
    </dgm:pt>
    <dgm:pt modelId="{846D6AE1-4D38-43AE-AD18-467FFFA535AD}" type="parTrans" cxnId="{73459B3C-95CC-42FE-8DF8-86F3E0759541}">
      <dgm:prSet/>
      <dgm:spPr/>
      <dgm:t>
        <a:bodyPr/>
        <a:lstStyle/>
        <a:p>
          <a:endParaRPr lang="pl-PL"/>
        </a:p>
      </dgm:t>
    </dgm:pt>
    <dgm:pt modelId="{0D70A836-716F-4A4E-BBDF-758A76DD56B9}" type="sibTrans" cxnId="{73459B3C-95CC-42FE-8DF8-86F3E0759541}">
      <dgm:prSet/>
      <dgm:spPr/>
      <dgm:t>
        <a:bodyPr/>
        <a:lstStyle/>
        <a:p>
          <a:endParaRPr lang="pl-PL"/>
        </a:p>
      </dgm:t>
    </dgm:pt>
    <dgm:pt modelId="{E08595F5-DE2C-4288-BC96-19FCE6D850B7}">
      <dgm:prSet phldrT="[Tekst]" custT="1"/>
      <dgm:spPr/>
      <dgm:t>
        <a:bodyPr/>
        <a:lstStyle/>
        <a:p>
          <a:r>
            <a:rPr lang="pl-PL" sz="2000" dirty="0" smtClean="0"/>
            <a:t>	Proekologiczna instalacja pilotażowa – cel projektu LIFE EMU NEW</a:t>
          </a:r>
          <a:endParaRPr lang="pl-PL" sz="2000" dirty="0"/>
        </a:p>
      </dgm:t>
    </dgm:pt>
    <dgm:pt modelId="{23A3E038-234D-415A-B1F6-1FAF546B1743}" type="parTrans" cxnId="{A8C2DBD5-3060-48B4-917B-E73CCB283AD4}">
      <dgm:prSet/>
      <dgm:spPr/>
      <dgm:t>
        <a:bodyPr/>
        <a:lstStyle/>
        <a:p>
          <a:endParaRPr lang="pl-PL"/>
        </a:p>
      </dgm:t>
    </dgm:pt>
    <dgm:pt modelId="{60901DC1-80F9-4228-82F2-49E711909CE6}" type="sibTrans" cxnId="{A8C2DBD5-3060-48B4-917B-E73CCB283AD4}">
      <dgm:prSet/>
      <dgm:spPr/>
      <dgm:t>
        <a:bodyPr/>
        <a:lstStyle/>
        <a:p>
          <a:endParaRPr lang="pl-PL"/>
        </a:p>
      </dgm:t>
    </dgm:pt>
    <dgm:pt modelId="{9496A2DB-F6F5-4D16-8653-2019F8962144}">
      <dgm:prSet phldrT="[Tekst]" custT="1"/>
      <dgm:spPr/>
      <dgm:t>
        <a:bodyPr/>
        <a:lstStyle/>
        <a:p>
          <a:r>
            <a:rPr lang="pl-PL" sz="2000" dirty="0" smtClean="0"/>
            <a:t>	Projekt LIFE w  schemacie organizacyjnym i rozwojowym firmy Flukar </a:t>
          </a:r>
          <a:endParaRPr lang="pl-PL" sz="2000" dirty="0"/>
        </a:p>
      </dgm:t>
    </dgm:pt>
    <dgm:pt modelId="{96DA5A84-D3E6-48D2-9B8B-A736172AE614}" type="parTrans" cxnId="{53BA0379-68E9-462F-9A72-306F4FB0CB40}">
      <dgm:prSet/>
      <dgm:spPr/>
      <dgm:t>
        <a:bodyPr/>
        <a:lstStyle/>
        <a:p>
          <a:endParaRPr lang="pl-PL"/>
        </a:p>
      </dgm:t>
    </dgm:pt>
    <dgm:pt modelId="{28CAB396-FA20-4791-BED9-32D1BA09872F}" type="sibTrans" cxnId="{53BA0379-68E9-462F-9A72-306F4FB0CB40}">
      <dgm:prSet/>
      <dgm:spPr/>
      <dgm:t>
        <a:bodyPr/>
        <a:lstStyle/>
        <a:p>
          <a:endParaRPr lang="pl-PL"/>
        </a:p>
      </dgm:t>
    </dgm:pt>
    <dgm:pt modelId="{B0741B08-AA89-4AF4-AAD1-80B6C531AEA7}">
      <dgm:prSet phldrT="[Tekst]" custT="1"/>
      <dgm:spPr/>
      <dgm:t>
        <a:bodyPr/>
        <a:lstStyle/>
        <a:p>
          <a:r>
            <a:rPr lang="pl-PL" sz="2000" dirty="0" smtClean="0"/>
            <a:t>	Pozytywne efekty środowiskowe jako konsekwencja wdrożenia 	technologii opracowanej przez Flukar Sp. z o.o. </a:t>
          </a:r>
          <a:endParaRPr lang="pl-PL" sz="2000" dirty="0"/>
        </a:p>
      </dgm:t>
    </dgm:pt>
    <dgm:pt modelId="{430918C6-B8BE-47A0-A742-8E1578FD8488}" type="sibTrans" cxnId="{27AC84B3-DF6B-4B5B-96B6-CDA821538E4B}">
      <dgm:prSet/>
      <dgm:spPr/>
      <dgm:t>
        <a:bodyPr/>
        <a:lstStyle/>
        <a:p>
          <a:endParaRPr lang="pl-PL"/>
        </a:p>
      </dgm:t>
    </dgm:pt>
    <dgm:pt modelId="{AD6E86E4-CDA5-4D78-997C-82F9282F902C}" type="parTrans" cxnId="{27AC84B3-DF6B-4B5B-96B6-CDA821538E4B}">
      <dgm:prSet/>
      <dgm:spPr/>
      <dgm:t>
        <a:bodyPr/>
        <a:lstStyle/>
        <a:p>
          <a:endParaRPr lang="pl-PL"/>
        </a:p>
      </dgm:t>
    </dgm:pt>
    <dgm:pt modelId="{62187760-55C4-4E07-80C9-AB0703BE68FF}" type="pres">
      <dgm:prSet presAssocID="{AA85087B-A551-4833-9B01-10F29B69D873}" presName="linear" presStyleCnt="0">
        <dgm:presLayoutVars>
          <dgm:animLvl val="lvl"/>
          <dgm:resizeHandles val="exact"/>
        </dgm:presLayoutVars>
      </dgm:prSet>
      <dgm:spPr/>
    </dgm:pt>
    <dgm:pt modelId="{CA74512D-F18D-43DB-A47A-0D10DF6586A4}" type="pres">
      <dgm:prSet presAssocID="{40EF75F1-62D6-4A35-8DF8-6D87698357D1}" presName="parentText" presStyleLbl="node1" presStyleIdx="0" presStyleCnt="5" custLinFactNeighborX="2459" custLinFactNeighborY="-1181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32C08E-7910-41A1-8E4A-5B209FBA4140}" type="pres">
      <dgm:prSet presAssocID="{49F80649-2380-4677-8243-8A6ED0A5EF7D}" presName="spacer" presStyleCnt="0"/>
      <dgm:spPr/>
    </dgm:pt>
    <dgm:pt modelId="{686AE4D4-0CB3-4F5F-BAC5-44CCEF2B2CD0}" type="pres">
      <dgm:prSet presAssocID="{8891CE1F-6DD2-4DA0-88C3-DBD0494BB140}" presName="parentText" presStyleLbl="node1" presStyleIdx="1" presStyleCnt="5" custLinFactNeighborY="1739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D0DF94D-0CA6-4B5C-BADA-784E1089C625}" type="pres">
      <dgm:prSet presAssocID="{0D70A836-716F-4A4E-BBDF-758A76DD56B9}" presName="spacer" presStyleCnt="0"/>
      <dgm:spPr/>
    </dgm:pt>
    <dgm:pt modelId="{6BC459B9-C7FC-4445-B3E6-9D1886A471DC}" type="pres">
      <dgm:prSet presAssocID="{E08595F5-DE2C-4288-BC96-19FCE6D850B7}" presName="parentText" presStyleLbl="node1" presStyleIdx="2" presStyleCnt="5" custLinFactNeighborY="3534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F68772D-A0F8-415A-8ECF-F6DFFD2C7E5B}" type="pres">
      <dgm:prSet presAssocID="{60901DC1-80F9-4228-82F2-49E711909CE6}" presName="spacer" presStyleCnt="0"/>
      <dgm:spPr/>
    </dgm:pt>
    <dgm:pt modelId="{4F01B58D-36B4-4FE8-BCB6-22E4860CFD23}" type="pres">
      <dgm:prSet presAssocID="{9496A2DB-F6F5-4D16-8653-2019F8962144}" presName="parentText" presStyleLbl="node1" presStyleIdx="3" presStyleCnt="5" custLinFactNeighborY="4467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33D716-6B49-4012-94F3-988556523C6F}" type="pres">
      <dgm:prSet presAssocID="{28CAB396-FA20-4791-BED9-32D1BA09872F}" presName="spacer" presStyleCnt="0"/>
      <dgm:spPr/>
    </dgm:pt>
    <dgm:pt modelId="{EE4B20CF-1413-4719-BAB7-1EEFD08F5074}" type="pres">
      <dgm:prSet presAssocID="{B0741B08-AA89-4AF4-AAD1-80B6C531AEA7}" presName="parentText" presStyleLbl="node1" presStyleIdx="4" presStyleCnt="5" custLinFactY="850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E6C0827-91CB-4370-B469-FBF6948281C7}" type="presOf" srcId="{9496A2DB-F6F5-4D16-8653-2019F8962144}" destId="{4F01B58D-36B4-4FE8-BCB6-22E4860CFD23}" srcOrd="0" destOrd="0" presId="urn:microsoft.com/office/officeart/2005/8/layout/vList2"/>
    <dgm:cxn modelId="{73459B3C-95CC-42FE-8DF8-86F3E0759541}" srcId="{AA85087B-A551-4833-9B01-10F29B69D873}" destId="{8891CE1F-6DD2-4DA0-88C3-DBD0494BB140}" srcOrd="1" destOrd="0" parTransId="{846D6AE1-4D38-43AE-AD18-467FFFA535AD}" sibTransId="{0D70A836-716F-4A4E-BBDF-758A76DD56B9}"/>
    <dgm:cxn modelId="{ECCCED8B-7D3D-4F57-B203-2D18ED70F7AF}" type="presOf" srcId="{40EF75F1-62D6-4A35-8DF8-6D87698357D1}" destId="{CA74512D-F18D-43DB-A47A-0D10DF6586A4}" srcOrd="0" destOrd="0" presId="urn:microsoft.com/office/officeart/2005/8/layout/vList2"/>
    <dgm:cxn modelId="{F4BEDB08-B2FD-423C-B7EC-BE130B94D770}" type="presOf" srcId="{E08595F5-DE2C-4288-BC96-19FCE6D850B7}" destId="{6BC459B9-C7FC-4445-B3E6-9D1886A471DC}" srcOrd="0" destOrd="0" presId="urn:microsoft.com/office/officeart/2005/8/layout/vList2"/>
    <dgm:cxn modelId="{15E443DF-87F7-48FB-85F4-306440C97F60}" type="presOf" srcId="{8891CE1F-6DD2-4DA0-88C3-DBD0494BB140}" destId="{686AE4D4-0CB3-4F5F-BAC5-44CCEF2B2CD0}" srcOrd="0" destOrd="0" presId="urn:microsoft.com/office/officeart/2005/8/layout/vList2"/>
    <dgm:cxn modelId="{53BA0379-68E9-462F-9A72-306F4FB0CB40}" srcId="{AA85087B-A551-4833-9B01-10F29B69D873}" destId="{9496A2DB-F6F5-4D16-8653-2019F8962144}" srcOrd="3" destOrd="0" parTransId="{96DA5A84-D3E6-48D2-9B8B-A736172AE614}" sibTransId="{28CAB396-FA20-4791-BED9-32D1BA09872F}"/>
    <dgm:cxn modelId="{A8C2DBD5-3060-48B4-917B-E73CCB283AD4}" srcId="{AA85087B-A551-4833-9B01-10F29B69D873}" destId="{E08595F5-DE2C-4288-BC96-19FCE6D850B7}" srcOrd="2" destOrd="0" parTransId="{23A3E038-234D-415A-B1F6-1FAF546B1743}" sibTransId="{60901DC1-80F9-4228-82F2-49E711909CE6}"/>
    <dgm:cxn modelId="{411A894A-DA2D-4EC3-9FBC-A88BFD265163}" srcId="{AA85087B-A551-4833-9B01-10F29B69D873}" destId="{40EF75F1-62D6-4A35-8DF8-6D87698357D1}" srcOrd="0" destOrd="0" parTransId="{6196B848-494D-4417-9CDA-73D0D928F0F6}" sibTransId="{49F80649-2380-4677-8243-8A6ED0A5EF7D}"/>
    <dgm:cxn modelId="{1F13CADC-D531-4281-A643-0BAC31148563}" type="presOf" srcId="{B0741B08-AA89-4AF4-AAD1-80B6C531AEA7}" destId="{EE4B20CF-1413-4719-BAB7-1EEFD08F5074}" srcOrd="0" destOrd="0" presId="urn:microsoft.com/office/officeart/2005/8/layout/vList2"/>
    <dgm:cxn modelId="{27AC84B3-DF6B-4B5B-96B6-CDA821538E4B}" srcId="{AA85087B-A551-4833-9B01-10F29B69D873}" destId="{B0741B08-AA89-4AF4-AAD1-80B6C531AEA7}" srcOrd="4" destOrd="0" parTransId="{AD6E86E4-CDA5-4D78-997C-82F9282F902C}" sibTransId="{430918C6-B8BE-47A0-A742-8E1578FD8488}"/>
    <dgm:cxn modelId="{6B8A64EF-52E5-435E-8743-1FC34CA9CF16}" type="presOf" srcId="{AA85087B-A551-4833-9B01-10F29B69D873}" destId="{62187760-55C4-4E07-80C9-AB0703BE68FF}" srcOrd="0" destOrd="0" presId="urn:microsoft.com/office/officeart/2005/8/layout/vList2"/>
    <dgm:cxn modelId="{A944C9BC-15A5-4F54-AFBD-59104BD703EA}" type="presParOf" srcId="{62187760-55C4-4E07-80C9-AB0703BE68FF}" destId="{CA74512D-F18D-43DB-A47A-0D10DF6586A4}" srcOrd="0" destOrd="0" presId="urn:microsoft.com/office/officeart/2005/8/layout/vList2"/>
    <dgm:cxn modelId="{45B82B46-36D3-4D60-87B6-EDE567CACD6E}" type="presParOf" srcId="{62187760-55C4-4E07-80C9-AB0703BE68FF}" destId="{A932C08E-7910-41A1-8E4A-5B209FBA4140}" srcOrd="1" destOrd="0" presId="urn:microsoft.com/office/officeart/2005/8/layout/vList2"/>
    <dgm:cxn modelId="{B9908B46-67E0-46A1-AADD-C89331EB8F62}" type="presParOf" srcId="{62187760-55C4-4E07-80C9-AB0703BE68FF}" destId="{686AE4D4-0CB3-4F5F-BAC5-44CCEF2B2CD0}" srcOrd="2" destOrd="0" presId="urn:microsoft.com/office/officeart/2005/8/layout/vList2"/>
    <dgm:cxn modelId="{5F2AF382-AA43-4ACA-8825-A87E41E94AE5}" type="presParOf" srcId="{62187760-55C4-4E07-80C9-AB0703BE68FF}" destId="{1D0DF94D-0CA6-4B5C-BADA-784E1089C625}" srcOrd="3" destOrd="0" presId="urn:microsoft.com/office/officeart/2005/8/layout/vList2"/>
    <dgm:cxn modelId="{E5B8E90E-D8D0-4EF3-BEE0-533351DFB858}" type="presParOf" srcId="{62187760-55C4-4E07-80C9-AB0703BE68FF}" destId="{6BC459B9-C7FC-4445-B3E6-9D1886A471DC}" srcOrd="4" destOrd="0" presId="urn:microsoft.com/office/officeart/2005/8/layout/vList2"/>
    <dgm:cxn modelId="{83D7E287-0434-4878-8A59-95CEBE6487AC}" type="presParOf" srcId="{62187760-55C4-4E07-80C9-AB0703BE68FF}" destId="{CF68772D-A0F8-415A-8ECF-F6DFFD2C7E5B}" srcOrd="5" destOrd="0" presId="urn:microsoft.com/office/officeart/2005/8/layout/vList2"/>
    <dgm:cxn modelId="{64686B4A-60BE-4275-9757-AD247B508F72}" type="presParOf" srcId="{62187760-55C4-4E07-80C9-AB0703BE68FF}" destId="{4F01B58D-36B4-4FE8-BCB6-22E4860CFD23}" srcOrd="6" destOrd="0" presId="urn:microsoft.com/office/officeart/2005/8/layout/vList2"/>
    <dgm:cxn modelId="{A266F5BE-3733-4C59-A0FE-33EC12EA7AE9}" type="presParOf" srcId="{62187760-55C4-4E07-80C9-AB0703BE68FF}" destId="{7633D716-6B49-4012-94F3-988556523C6F}" srcOrd="7" destOrd="0" presId="urn:microsoft.com/office/officeart/2005/8/layout/vList2"/>
    <dgm:cxn modelId="{2CDE2596-CCC2-4182-B7D0-0D2FDDEBFDF6}" type="presParOf" srcId="{62187760-55C4-4E07-80C9-AB0703BE68FF}" destId="{EE4B20CF-1413-4719-BAB7-1EEFD08F507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347A29-D243-482A-9DF1-AEE994739AA9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1B81C1ED-57F7-45B3-8F79-5E81CD5346B8}">
      <dgm:prSet phldrT="[Tekst]"/>
      <dgm:spPr/>
      <dgm:t>
        <a:bodyPr/>
        <a:lstStyle/>
        <a:p>
          <a:r>
            <a:rPr lang="pl-PL" dirty="0" smtClean="0"/>
            <a:t>Zużycie na poziomie 75% ogólne konsumpcji grupy </a:t>
          </a:r>
          <a:r>
            <a:rPr lang="pl-PL" dirty="0" err="1" smtClean="0"/>
            <a:t>SBS-SEBS-SIS</a:t>
          </a:r>
          <a:endParaRPr lang="pl-PL" dirty="0"/>
        </a:p>
      </dgm:t>
    </dgm:pt>
    <dgm:pt modelId="{EA947540-50BF-46F5-AFAE-58C98E069428}" type="parTrans" cxnId="{8D37C5D8-D970-4432-BD33-B2D046AB025D}">
      <dgm:prSet/>
      <dgm:spPr/>
      <dgm:t>
        <a:bodyPr/>
        <a:lstStyle/>
        <a:p>
          <a:endParaRPr lang="pl-PL"/>
        </a:p>
      </dgm:t>
    </dgm:pt>
    <dgm:pt modelId="{48C73CCC-0486-450B-8541-043C47A3D4F1}" type="sibTrans" cxnId="{8D37C5D8-D970-4432-BD33-B2D046AB025D}">
      <dgm:prSet/>
      <dgm:spPr/>
      <dgm:t>
        <a:bodyPr/>
        <a:lstStyle/>
        <a:p>
          <a:endParaRPr lang="pl-PL"/>
        </a:p>
      </dgm:t>
    </dgm:pt>
    <dgm:pt modelId="{94CB6D19-EAE7-4452-AA88-0D389216C963}">
      <dgm:prSet phldrT="[Teks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l-PL" dirty="0" smtClean="0"/>
            <a:t>Właściwości mechaniczne kauczuków przy zachowaniu przetwórczych właściwości termoplastów</a:t>
          </a:r>
          <a:endParaRPr lang="pl-PL" dirty="0"/>
        </a:p>
      </dgm:t>
    </dgm:pt>
    <dgm:pt modelId="{7D541869-2BDE-46F9-B8B2-20DAF57A46C4}" type="parTrans" cxnId="{0EACF7C6-38F9-4592-802A-3E39FB6B1324}">
      <dgm:prSet/>
      <dgm:spPr/>
      <dgm:t>
        <a:bodyPr/>
        <a:lstStyle/>
        <a:p>
          <a:endParaRPr lang="pl-PL"/>
        </a:p>
      </dgm:t>
    </dgm:pt>
    <dgm:pt modelId="{045B4173-673E-4108-8BA4-68C59A619272}" type="sibTrans" cxnId="{0EACF7C6-38F9-4592-802A-3E39FB6B1324}">
      <dgm:prSet/>
      <dgm:spPr/>
      <dgm:t>
        <a:bodyPr/>
        <a:lstStyle/>
        <a:p>
          <a:endParaRPr lang="pl-PL"/>
        </a:p>
      </dgm:t>
    </dgm:pt>
    <dgm:pt modelId="{637C4788-35FD-4BAA-8F60-21A7AB223E68}">
      <dgm:prSet phldrT="[Teks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l-PL" sz="1300" dirty="0" smtClean="0"/>
            <a:t>Zamiennik kauczuku, modyfikatory asfaltów drogowych i asfaltów do pokryć dachowych narażonych na ekstremalne warunki atmosferyczne </a:t>
          </a:r>
          <a:endParaRPr lang="pl-PL" sz="1300" dirty="0"/>
        </a:p>
      </dgm:t>
    </dgm:pt>
    <dgm:pt modelId="{4C3F0C02-8589-4854-B182-9C466275C310}" type="parTrans" cxnId="{9213C9F4-DDC2-418F-81D6-95AAA32185CE}">
      <dgm:prSet/>
      <dgm:spPr/>
      <dgm:t>
        <a:bodyPr/>
        <a:lstStyle/>
        <a:p>
          <a:endParaRPr lang="pl-PL"/>
        </a:p>
      </dgm:t>
    </dgm:pt>
    <dgm:pt modelId="{BA27B139-3C90-447F-8BDA-2E4D79600289}" type="sibTrans" cxnId="{9213C9F4-DDC2-418F-81D6-95AAA32185CE}">
      <dgm:prSet/>
      <dgm:spPr/>
      <dgm:t>
        <a:bodyPr/>
        <a:lstStyle/>
        <a:p>
          <a:endParaRPr lang="pl-PL"/>
        </a:p>
      </dgm:t>
    </dgm:pt>
    <dgm:pt modelId="{695AB6DC-A85A-40D8-8B59-03D1642DF8E5}" type="pres">
      <dgm:prSet presAssocID="{EE347A29-D243-482A-9DF1-AEE994739AA9}" presName="Name0" presStyleCnt="0">
        <dgm:presLayoutVars>
          <dgm:dir/>
          <dgm:animLvl val="lvl"/>
          <dgm:resizeHandles val="exact"/>
        </dgm:presLayoutVars>
      </dgm:prSet>
      <dgm:spPr/>
    </dgm:pt>
    <dgm:pt modelId="{6EFDAEF7-1BBC-41BA-AB4D-A771D3179E8A}" type="pres">
      <dgm:prSet presAssocID="{1B81C1ED-57F7-45B3-8F79-5E81CD5346B8}" presName="parTxOnly" presStyleLbl="node1" presStyleIdx="0" presStyleCnt="3" custScaleY="1422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538DCAF-D66D-458B-95BD-650CACCCD5A2}" type="pres">
      <dgm:prSet presAssocID="{48C73CCC-0486-450B-8541-043C47A3D4F1}" presName="parTxOnlySpace" presStyleCnt="0"/>
      <dgm:spPr/>
    </dgm:pt>
    <dgm:pt modelId="{9F241D0F-13C8-4B8C-B509-F9627F8A8C6C}" type="pres">
      <dgm:prSet presAssocID="{94CB6D19-EAE7-4452-AA88-0D389216C963}" presName="parTxOnly" presStyleLbl="node1" presStyleIdx="1" presStyleCnt="3" custScaleY="1422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C120805-9883-45BB-8EA0-CE7F5DB6526C}" type="pres">
      <dgm:prSet presAssocID="{045B4173-673E-4108-8BA4-68C59A619272}" presName="parTxOnlySpace" presStyleCnt="0"/>
      <dgm:spPr/>
    </dgm:pt>
    <dgm:pt modelId="{D00B9399-9B80-427C-B5AA-E63C0AB59E24}" type="pres">
      <dgm:prSet presAssocID="{637C4788-35FD-4BAA-8F60-21A7AB223E68}" presName="parTxOnly" presStyleLbl="node1" presStyleIdx="2" presStyleCnt="3" custScaleX="108857" custScaleY="1422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D37C5D8-D970-4432-BD33-B2D046AB025D}" srcId="{EE347A29-D243-482A-9DF1-AEE994739AA9}" destId="{1B81C1ED-57F7-45B3-8F79-5E81CD5346B8}" srcOrd="0" destOrd="0" parTransId="{EA947540-50BF-46F5-AFAE-58C98E069428}" sibTransId="{48C73CCC-0486-450B-8541-043C47A3D4F1}"/>
    <dgm:cxn modelId="{0EACF7C6-38F9-4592-802A-3E39FB6B1324}" srcId="{EE347A29-D243-482A-9DF1-AEE994739AA9}" destId="{94CB6D19-EAE7-4452-AA88-0D389216C963}" srcOrd="1" destOrd="0" parTransId="{7D541869-2BDE-46F9-B8B2-20DAF57A46C4}" sibTransId="{045B4173-673E-4108-8BA4-68C59A619272}"/>
    <dgm:cxn modelId="{B687751B-8D89-4A2C-B8F5-1D29F30250C1}" type="presOf" srcId="{637C4788-35FD-4BAA-8F60-21A7AB223E68}" destId="{D00B9399-9B80-427C-B5AA-E63C0AB59E24}" srcOrd="0" destOrd="0" presId="urn:microsoft.com/office/officeart/2005/8/layout/chevron1"/>
    <dgm:cxn modelId="{9213C9F4-DDC2-418F-81D6-95AAA32185CE}" srcId="{EE347A29-D243-482A-9DF1-AEE994739AA9}" destId="{637C4788-35FD-4BAA-8F60-21A7AB223E68}" srcOrd="2" destOrd="0" parTransId="{4C3F0C02-8589-4854-B182-9C466275C310}" sibTransId="{BA27B139-3C90-447F-8BDA-2E4D79600289}"/>
    <dgm:cxn modelId="{FBB12FF1-23E3-4077-92AF-263CFA7ADE8C}" type="presOf" srcId="{94CB6D19-EAE7-4452-AA88-0D389216C963}" destId="{9F241D0F-13C8-4B8C-B509-F9627F8A8C6C}" srcOrd="0" destOrd="0" presId="urn:microsoft.com/office/officeart/2005/8/layout/chevron1"/>
    <dgm:cxn modelId="{B9B61389-D549-454B-9F2C-5D1692B4C97E}" type="presOf" srcId="{EE347A29-D243-482A-9DF1-AEE994739AA9}" destId="{695AB6DC-A85A-40D8-8B59-03D1642DF8E5}" srcOrd="0" destOrd="0" presId="urn:microsoft.com/office/officeart/2005/8/layout/chevron1"/>
    <dgm:cxn modelId="{2272129B-BE41-464C-BF59-D235F1F519F4}" type="presOf" srcId="{1B81C1ED-57F7-45B3-8F79-5E81CD5346B8}" destId="{6EFDAEF7-1BBC-41BA-AB4D-A771D3179E8A}" srcOrd="0" destOrd="0" presId="urn:microsoft.com/office/officeart/2005/8/layout/chevron1"/>
    <dgm:cxn modelId="{D4B2677B-1653-419F-B0FB-07556263B994}" type="presParOf" srcId="{695AB6DC-A85A-40D8-8B59-03D1642DF8E5}" destId="{6EFDAEF7-1BBC-41BA-AB4D-A771D3179E8A}" srcOrd="0" destOrd="0" presId="urn:microsoft.com/office/officeart/2005/8/layout/chevron1"/>
    <dgm:cxn modelId="{62551504-96A6-4A05-AC6C-B7338E526BA1}" type="presParOf" srcId="{695AB6DC-A85A-40D8-8B59-03D1642DF8E5}" destId="{1538DCAF-D66D-458B-95BD-650CACCCD5A2}" srcOrd="1" destOrd="0" presId="urn:microsoft.com/office/officeart/2005/8/layout/chevron1"/>
    <dgm:cxn modelId="{D0F84EB5-4DA1-4133-946A-BAFDF3866662}" type="presParOf" srcId="{695AB6DC-A85A-40D8-8B59-03D1642DF8E5}" destId="{9F241D0F-13C8-4B8C-B509-F9627F8A8C6C}" srcOrd="2" destOrd="0" presId="urn:microsoft.com/office/officeart/2005/8/layout/chevron1"/>
    <dgm:cxn modelId="{EE081C19-26D4-41D4-8C23-D2CA478369AC}" type="presParOf" srcId="{695AB6DC-A85A-40D8-8B59-03D1642DF8E5}" destId="{9C120805-9883-45BB-8EA0-CE7F5DB6526C}" srcOrd="3" destOrd="0" presId="urn:microsoft.com/office/officeart/2005/8/layout/chevron1"/>
    <dgm:cxn modelId="{8B1A049D-093C-43D3-B989-7639BF7156CC}" type="presParOf" srcId="{695AB6DC-A85A-40D8-8B59-03D1642DF8E5}" destId="{D00B9399-9B80-427C-B5AA-E63C0AB59E2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4512D-F18D-43DB-A47A-0D10DF6586A4}">
      <dsp:nvSpPr>
        <dsp:cNvPr id="0" name=""/>
        <dsp:cNvSpPr/>
      </dsp:nvSpPr>
      <dsp:spPr>
        <a:xfrm>
          <a:off x="0" y="31232"/>
          <a:ext cx="8715436" cy="917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	Rynek tworzyw sztucznych w Polsce i na świecie </a:t>
          </a:r>
          <a:endParaRPr lang="pl-PL" sz="2000" kern="1200" dirty="0"/>
        </a:p>
      </dsp:txBody>
      <dsp:txXfrm>
        <a:off x="44778" y="76010"/>
        <a:ext cx="8625880" cy="827724"/>
      </dsp:txXfrm>
    </dsp:sp>
    <dsp:sp modelId="{686AE4D4-0CB3-4F5F-BAC5-44CCEF2B2CD0}">
      <dsp:nvSpPr>
        <dsp:cNvPr id="0" name=""/>
        <dsp:cNvSpPr/>
      </dsp:nvSpPr>
      <dsp:spPr>
        <a:xfrm>
          <a:off x="0" y="1130855"/>
          <a:ext cx="8715436" cy="917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	Innowacyjna technologia wytwarzania podwójnie modyfikowanej emulsji 	asfaltowej. Badania i rozwój </a:t>
          </a:r>
          <a:endParaRPr lang="pl-PL" sz="2000" kern="1200" dirty="0"/>
        </a:p>
      </dsp:txBody>
      <dsp:txXfrm>
        <a:off x="44778" y="1175633"/>
        <a:ext cx="8625880" cy="827724"/>
      </dsp:txXfrm>
    </dsp:sp>
    <dsp:sp modelId="{6BC459B9-C7FC-4445-B3E6-9D1886A471DC}">
      <dsp:nvSpPr>
        <dsp:cNvPr id="0" name=""/>
        <dsp:cNvSpPr/>
      </dsp:nvSpPr>
      <dsp:spPr>
        <a:xfrm>
          <a:off x="0" y="2214577"/>
          <a:ext cx="8715436" cy="917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	Proekologiczna instalacja pilotażowa – cel projektu LIFE EMU NEW</a:t>
          </a:r>
          <a:endParaRPr lang="pl-PL" sz="2000" kern="1200" dirty="0"/>
        </a:p>
      </dsp:txBody>
      <dsp:txXfrm>
        <a:off x="44778" y="2259355"/>
        <a:ext cx="8625880" cy="827724"/>
      </dsp:txXfrm>
    </dsp:sp>
    <dsp:sp modelId="{4F01B58D-36B4-4FE8-BCB6-22E4860CFD23}">
      <dsp:nvSpPr>
        <dsp:cNvPr id="0" name=""/>
        <dsp:cNvSpPr/>
      </dsp:nvSpPr>
      <dsp:spPr>
        <a:xfrm>
          <a:off x="0" y="3286148"/>
          <a:ext cx="8715436" cy="917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	Projekt LIFE w  schemacie organizacyjnym i rozwojowym firmy Flukar </a:t>
          </a:r>
          <a:endParaRPr lang="pl-PL" sz="2000" kern="1200" dirty="0"/>
        </a:p>
      </dsp:txBody>
      <dsp:txXfrm>
        <a:off x="44778" y="3330926"/>
        <a:ext cx="8625880" cy="827724"/>
      </dsp:txXfrm>
    </dsp:sp>
    <dsp:sp modelId="{EE4B20CF-1413-4719-BAB7-1EEFD08F5074}">
      <dsp:nvSpPr>
        <dsp:cNvPr id="0" name=""/>
        <dsp:cNvSpPr/>
      </dsp:nvSpPr>
      <dsp:spPr>
        <a:xfrm>
          <a:off x="0" y="4329406"/>
          <a:ext cx="8715436" cy="917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	Pozytywne efekty środowiskowe jako konsekwencja wdrożenia 	technologii opracowanej przez Flukar Sp. z o.o. </a:t>
          </a:r>
          <a:endParaRPr lang="pl-PL" sz="2000" kern="1200" dirty="0"/>
        </a:p>
      </dsp:txBody>
      <dsp:txXfrm>
        <a:off x="44778" y="4374184"/>
        <a:ext cx="8625880" cy="8277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65EA-B00C-4272-B326-23FD3D81A4D2}" type="datetimeFigureOut">
              <a:rPr lang="pl-PL" smtClean="0"/>
              <a:pPr/>
              <a:t>22.04.2018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CE3B-A312-4FB0-B9CA-11CAA5EDD8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65EA-B00C-4272-B326-23FD3D81A4D2}" type="datetimeFigureOut">
              <a:rPr lang="pl-PL" smtClean="0"/>
              <a:pPr/>
              <a:t>22.04.2018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CE3B-A312-4FB0-B9CA-11CAA5EDD8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65EA-B00C-4272-B326-23FD3D81A4D2}" type="datetimeFigureOut">
              <a:rPr lang="pl-PL" smtClean="0"/>
              <a:pPr/>
              <a:t>22.04.2018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CE3B-A312-4FB0-B9CA-11CAA5EDD8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65EA-B00C-4272-B326-23FD3D81A4D2}" type="datetimeFigureOut">
              <a:rPr lang="pl-PL" smtClean="0"/>
              <a:pPr/>
              <a:t>22.04.2018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CE3B-A312-4FB0-B9CA-11CAA5EDD8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65EA-B00C-4272-B326-23FD3D81A4D2}" type="datetimeFigureOut">
              <a:rPr lang="pl-PL" smtClean="0"/>
              <a:pPr/>
              <a:t>22.04.2018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CE3B-A312-4FB0-B9CA-11CAA5EDD8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65EA-B00C-4272-B326-23FD3D81A4D2}" type="datetimeFigureOut">
              <a:rPr lang="pl-PL" smtClean="0"/>
              <a:pPr/>
              <a:t>22.04.2018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CE3B-A312-4FB0-B9CA-11CAA5EDD8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65EA-B00C-4272-B326-23FD3D81A4D2}" type="datetimeFigureOut">
              <a:rPr lang="pl-PL" smtClean="0"/>
              <a:pPr/>
              <a:t>22.04.2018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CE3B-A312-4FB0-B9CA-11CAA5EDD8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65EA-B00C-4272-B326-23FD3D81A4D2}" type="datetimeFigureOut">
              <a:rPr lang="pl-PL" smtClean="0"/>
              <a:pPr/>
              <a:t>22.04.2018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CE3B-A312-4FB0-B9CA-11CAA5EDD8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65EA-B00C-4272-B326-23FD3D81A4D2}" type="datetimeFigureOut">
              <a:rPr lang="pl-PL" smtClean="0"/>
              <a:pPr/>
              <a:t>22.04.2018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CE3B-A312-4FB0-B9CA-11CAA5EDD8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65EA-B00C-4272-B326-23FD3D81A4D2}" type="datetimeFigureOut">
              <a:rPr lang="pl-PL" smtClean="0"/>
              <a:pPr/>
              <a:t>22.04.2018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CE3B-A312-4FB0-B9CA-11CAA5EDD8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65EA-B00C-4272-B326-23FD3D81A4D2}" type="datetimeFigureOut">
              <a:rPr lang="pl-PL" smtClean="0"/>
              <a:pPr/>
              <a:t>22.04.2018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CE3B-A312-4FB0-B9CA-11CAA5EDD8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E65EA-B00C-4272-B326-23FD3D81A4D2}" type="datetimeFigureOut">
              <a:rPr lang="pl-PL" smtClean="0"/>
              <a:pPr/>
              <a:t>22.04.2018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ECE3B-A312-4FB0-B9CA-11CAA5EDD82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19.png"/><Relationship Id="rId10" Type="http://schemas.microsoft.com/office/2007/relationships/diagramDrawing" Target="../diagrams/drawing2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2357422" y="3800307"/>
            <a:ext cx="5000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dirty="0" smtClean="0"/>
              <a:t>Proekologiczna instalacja pilotażowa do</a:t>
            </a:r>
          </a:p>
          <a:p>
            <a:pPr lvl="0"/>
            <a:r>
              <a:rPr lang="pl-PL" dirty="0" smtClean="0"/>
              <a:t> produkcji emulsji asfaltowych modyfikowanych </a:t>
            </a:r>
            <a:r>
              <a:rPr lang="pl-PL" dirty="0" err="1" smtClean="0"/>
              <a:t>nanostrukturami</a:t>
            </a:r>
            <a:r>
              <a:rPr lang="pl-PL" dirty="0" smtClean="0"/>
              <a:t> z polimerów odpadowych </a:t>
            </a:r>
          </a:p>
          <a:p>
            <a:endParaRPr lang="pl-PL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Prostokąt 13"/>
          <p:cNvSpPr/>
          <p:nvPr/>
        </p:nvSpPr>
        <p:spPr>
          <a:xfrm>
            <a:off x="-142956" y="4446330"/>
            <a:ext cx="91441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uanine"/>
              </a:rPr>
              <a:t>Innowacyjna technologia wytwarzania podwójnie modyfikowanych emulsji asfaltowych w polityce rozwoju Flukar Sp. z o.o. </a:t>
            </a:r>
          </a:p>
          <a:p>
            <a:pPr algn="ctr"/>
            <a: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uanine" pitchFamily="2" charset="-18"/>
              </a:rPr>
              <a:t>XI Dzień Informacyjny LIFE </a:t>
            </a:r>
            <a:endParaRPr lang="pl-PL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Guanine"/>
            </a:endParaRPr>
          </a:p>
          <a:p>
            <a:pPr algn="ctr"/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uanine"/>
              </a:rPr>
              <a:t>W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uanine"/>
              </a:rPr>
              <a:t>arszawa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uanine" pitchFamily="2" charset="-18"/>
              </a:rPr>
              <a:t>, 25 kwietnia 2018 </a:t>
            </a:r>
          </a:p>
          <a:p>
            <a:pPr algn="ctr"/>
            <a:r>
              <a:rPr lang="pl-PL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uanine"/>
              </a:rPr>
              <a:t>Grzegorz Nieradka </a:t>
            </a:r>
          </a:p>
          <a:p>
            <a:pPr algn="ctr"/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uanine"/>
              </a:rPr>
              <a:t>Zastępca Koordynatora Projektu ds. Technicznych</a:t>
            </a:r>
            <a:r>
              <a:rPr lang="pl-PL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uanine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75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az 5" descr="LOGO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286" y="42275"/>
            <a:ext cx="1713396" cy="92867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434057" y="224115"/>
            <a:ext cx="67151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Projekt LIFE w schemacie rozwoju Flukar</a:t>
            </a:r>
            <a:endParaRPr lang="pl-PL" sz="2800" dirty="0"/>
          </a:p>
        </p:txBody>
      </p:sp>
      <p:sp>
        <p:nvSpPr>
          <p:cNvPr id="8" name="Elipsa 7"/>
          <p:cNvSpPr/>
          <p:nvPr/>
        </p:nvSpPr>
        <p:spPr>
          <a:xfrm>
            <a:off x="2461192" y="2268323"/>
            <a:ext cx="4182185" cy="363144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latin typeface="Calibri (Tekst podstawowy)"/>
            </a:endParaRPr>
          </a:p>
        </p:txBody>
      </p:sp>
      <p:sp>
        <p:nvSpPr>
          <p:cNvPr id="9" name="Elipsa 8"/>
          <p:cNvSpPr/>
          <p:nvPr/>
        </p:nvSpPr>
        <p:spPr>
          <a:xfrm>
            <a:off x="3509405" y="3457820"/>
            <a:ext cx="2060811" cy="1487606"/>
          </a:xfrm>
          <a:prstGeom prst="ellipse">
            <a:avLst/>
          </a:prstGeom>
          <a:ln w="3175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000" b="1" dirty="0" smtClean="0">
                <a:latin typeface="Calibri (Tekst podstawowy)"/>
                <a:cs typeface="Arial" panose="020B0604020202020204" pitchFamily="34" charset="0"/>
              </a:rPr>
              <a:t>odpad - produkt</a:t>
            </a:r>
            <a:endParaRPr lang="pl-PL" sz="1000" dirty="0">
              <a:latin typeface="Calibri (Tekst podstawowy)"/>
              <a:cs typeface="Arial" panose="020B0604020202020204" pitchFamily="34" charset="0"/>
            </a:endParaRPr>
          </a:p>
        </p:txBody>
      </p:sp>
      <p:sp>
        <p:nvSpPr>
          <p:cNvPr id="10" name="Prostokąt 5"/>
          <p:cNvSpPr>
            <a:spLocks noChangeArrowheads="1"/>
          </p:cNvSpPr>
          <p:nvPr/>
        </p:nvSpPr>
        <p:spPr bwMode="auto">
          <a:xfrm>
            <a:off x="7313475" y="3425189"/>
            <a:ext cx="1613931" cy="1706689"/>
          </a:xfrm>
          <a:prstGeom prst="round2DiagRect">
            <a:avLst>
              <a:gd name="adj1" fmla="val 0"/>
              <a:gd name="adj2" fmla="val 15263"/>
            </a:avLst>
          </a:prstGeom>
          <a:solidFill>
            <a:schemeClr val="bg1"/>
          </a:solidFill>
          <a:ln w="19050">
            <a:solidFill>
              <a:srgbClr val="FFC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36000" rIns="72000" bIns="36000" anchor="ctr"/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defRPr/>
            </a:pPr>
            <a:r>
              <a:rPr lang="pl-PL" sz="1000" dirty="0" smtClean="0">
                <a:latin typeface="Calibri (Tekst podstawowy)"/>
                <a:cs typeface="Arial" panose="020B0604020202020204" pitchFamily="34" charset="0"/>
              </a:rPr>
              <a:t>Frakcja próżniowa – pozostałość asfaltowa po recyklingu odpadów ropopochodnych </a:t>
            </a:r>
            <a:r>
              <a:rPr lang="pl-PL" sz="1000" dirty="0" smtClean="0">
                <a:latin typeface="Calibri (Tekst podstawowy)"/>
                <a:cs typeface="Arial" panose="020B0604020202020204" pitchFamily="34" charset="0"/>
                <a:sym typeface="Wingdings" panose="05000000000000000000" pitchFamily="2" charset="2"/>
              </a:rPr>
              <a:t> surowiec do produkcji </a:t>
            </a:r>
            <a:r>
              <a:rPr lang="pl-PL" sz="1000" dirty="0" err="1" smtClean="0">
                <a:latin typeface="Calibri (Tekst podstawowy)"/>
                <a:cs typeface="Arial" panose="020B0604020202020204" pitchFamily="34" charset="0"/>
                <a:sym typeface="Wingdings" panose="05000000000000000000" pitchFamily="2" charset="2"/>
              </a:rPr>
              <a:t>nanoemulsji</a:t>
            </a:r>
            <a:r>
              <a:rPr lang="pl-PL" sz="1000" dirty="0" smtClean="0">
                <a:latin typeface="Calibri (Tekst podstawowy)"/>
                <a:cs typeface="Arial" panose="020B0604020202020204" pitchFamily="34" charset="0"/>
                <a:sym typeface="Wingdings" panose="05000000000000000000" pitchFamily="2" charset="2"/>
              </a:rPr>
              <a:t> asfaltowych</a:t>
            </a:r>
            <a:endParaRPr lang="pl-PL" sz="1000" dirty="0">
              <a:latin typeface="Calibri (Tekst podstawowy)"/>
              <a:cs typeface="Arial" panose="020B0604020202020204" pitchFamily="34" charset="0"/>
            </a:endParaRPr>
          </a:p>
        </p:txBody>
      </p:sp>
      <p:sp>
        <p:nvSpPr>
          <p:cNvPr id="11" name="Prostokąt 5"/>
          <p:cNvSpPr>
            <a:spLocks noChangeArrowheads="1"/>
          </p:cNvSpPr>
          <p:nvPr/>
        </p:nvSpPr>
        <p:spPr bwMode="auto">
          <a:xfrm>
            <a:off x="329571" y="3457820"/>
            <a:ext cx="1441980" cy="1391221"/>
          </a:xfrm>
          <a:prstGeom prst="round2DiagRect">
            <a:avLst>
              <a:gd name="adj1" fmla="val 0"/>
              <a:gd name="adj2" fmla="val 15263"/>
            </a:avLst>
          </a:prstGeom>
          <a:solidFill>
            <a:schemeClr val="bg1"/>
          </a:solidFill>
          <a:ln w="19050">
            <a:solidFill>
              <a:srgbClr val="FFC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36000" rIns="72000" bIns="36000" anchor="ctr"/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defRPr/>
            </a:pPr>
            <a:r>
              <a:rPr lang="pl-PL" sz="1000" dirty="0" smtClean="0">
                <a:latin typeface="Calibri (Tekst podstawowy)"/>
                <a:cs typeface="Arial" panose="020B0604020202020204" pitchFamily="34" charset="0"/>
              </a:rPr>
              <a:t>Badania w zakresie właściwej selekcji odpadów</a:t>
            </a:r>
          </a:p>
          <a:p>
            <a:pPr marL="0" indent="0" algn="just" eaLnBrk="1" hangingPunct="1">
              <a:defRPr/>
            </a:pPr>
            <a:endParaRPr lang="pl-PL" sz="1000" dirty="0">
              <a:latin typeface="Calibri (Tekst podstawowy)"/>
              <a:cs typeface="Arial" panose="020B0604020202020204" pitchFamily="34" charset="0"/>
            </a:endParaRPr>
          </a:p>
          <a:p>
            <a:pPr marL="0" indent="0" algn="just" eaLnBrk="1" hangingPunct="1">
              <a:defRPr/>
            </a:pPr>
            <a:r>
              <a:rPr lang="pl-PL" sz="1000" dirty="0" smtClean="0">
                <a:latin typeface="Calibri (Tekst podstawowy)"/>
                <a:cs typeface="Arial" panose="020B0604020202020204" pitchFamily="34" charset="0"/>
              </a:rPr>
              <a:t>Opracowywanie nowych formuł technologicznych</a:t>
            </a:r>
            <a:endParaRPr lang="pl-PL" sz="1000" dirty="0">
              <a:latin typeface="Calibri (Tekst podstawowy)"/>
              <a:cs typeface="Arial" panose="020B0604020202020204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5263889" y="2124035"/>
            <a:ext cx="2251806" cy="1487606"/>
          </a:xfrm>
          <a:prstGeom prst="ellips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1000" b="1" dirty="0" smtClean="0">
              <a:latin typeface="Calibri (Tekst podstawowy)"/>
              <a:cs typeface="Arial" panose="020B0604020202020204" pitchFamily="34" charset="0"/>
            </a:endParaRPr>
          </a:p>
          <a:p>
            <a:pPr algn="ctr"/>
            <a:r>
              <a:rPr lang="pl-PL" sz="1000" b="1" dirty="0" smtClean="0">
                <a:latin typeface="Calibri (Tekst podstawowy)"/>
                <a:cs typeface="Arial" panose="020B0604020202020204" pitchFamily="34" charset="0"/>
              </a:rPr>
              <a:t>Instalacja selektywnego zagospodarowania odpadów pochodzenia naftowego</a:t>
            </a:r>
          </a:p>
          <a:p>
            <a:pPr algn="ctr"/>
            <a:endParaRPr lang="pl-PL" sz="1000" dirty="0">
              <a:latin typeface="Calibri (Tekst podstawowy)"/>
              <a:cs typeface="Arial" panose="020B0604020202020204" pitchFamily="34" charset="0"/>
            </a:endParaRPr>
          </a:p>
          <a:p>
            <a:pPr algn="ctr"/>
            <a:r>
              <a:rPr lang="pl-PL" sz="1000" dirty="0" smtClean="0">
                <a:latin typeface="Calibri (Tekst podstawowy)"/>
                <a:cs typeface="Arial" panose="020B0604020202020204" pitchFamily="34" charset="0"/>
              </a:rPr>
              <a:t>(Dofinansowanie w ramach poddziałania 3.2.1 </a:t>
            </a:r>
            <a:r>
              <a:rPr lang="pl-PL" sz="1000" dirty="0" err="1" smtClean="0">
                <a:latin typeface="Calibri (Tekst podstawowy)"/>
                <a:cs typeface="Arial" panose="020B0604020202020204" pitchFamily="34" charset="0"/>
              </a:rPr>
              <a:t>BnR</a:t>
            </a:r>
            <a:r>
              <a:rPr lang="pl-PL" sz="1000" dirty="0" smtClean="0">
                <a:latin typeface="Calibri (Tekst podstawowy)"/>
                <a:cs typeface="Arial" panose="020B0604020202020204" pitchFamily="34" charset="0"/>
              </a:rPr>
              <a:t>)</a:t>
            </a:r>
            <a:endParaRPr lang="pl-PL" sz="1000" dirty="0">
              <a:latin typeface="Calibri (Tekst podstawowy)"/>
              <a:cs typeface="Arial" panose="020B0604020202020204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729845" y="4695220"/>
            <a:ext cx="2060811" cy="1487606"/>
          </a:xfrm>
          <a:prstGeom prst="ellips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000" b="1" dirty="0" smtClean="0">
                <a:latin typeface="Calibri (Tekst podstawowy)"/>
                <a:cs typeface="Arial" panose="020B0604020202020204" pitchFamily="34" charset="0"/>
              </a:rPr>
              <a:t>Centrum Badawczo – Rozwojowe </a:t>
            </a:r>
            <a:r>
              <a:rPr lang="pl-PL" sz="1000" b="1" dirty="0" err="1" smtClean="0">
                <a:latin typeface="Calibri (Tekst podstawowy)"/>
                <a:cs typeface="Arial" panose="020B0604020202020204" pitchFamily="34" charset="0"/>
              </a:rPr>
              <a:t>Flukar</a:t>
            </a:r>
            <a:endParaRPr lang="pl-PL" sz="1000" b="1" dirty="0" smtClean="0">
              <a:latin typeface="Calibri (Tekst podstawowy)"/>
              <a:cs typeface="Arial" panose="020B0604020202020204" pitchFamily="34" charset="0"/>
            </a:endParaRPr>
          </a:p>
          <a:p>
            <a:pPr algn="ctr"/>
            <a:endParaRPr lang="pl-PL" sz="1000" dirty="0">
              <a:latin typeface="Calibri (Tekst podstawowy)"/>
              <a:cs typeface="Arial" panose="020B0604020202020204" pitchFamily="34" charset="0"/>
            </a:endParaRPr>
          </a:p>
          <a:p>
            <a:pPr algn="ctr"/>
            <a:r>
              <a:rPr lang="pl-PL" sz="1000" dirty="0" smtClean="0">
                <a:latin typeface="Calibri (Tekst podstawowy)"/>
                <a:cs typeface="Arial" panose="020B0604020202020204" pitchFamily="34" charset="0"/>
              </a:rPr>
              <a:t>(Projekt 2.1 CBR)</a:t>
            </a:r>
            <a:endParaRPr lang="pl-PL" sz="1000" dirty="0">
              <a:latin typeface="Calibri (Tekst podstawowy)"/>
              <a:cs typeface="Arial" panose="020B0604020202020204" pitchFamily="34" charset="0"/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5359387" y="4695220"/>
            <a:ext cx="2060811" cy="1487606"/>
          </a:xfrm>
          <a:prstGeom prst="ellips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000" b="1" dirty="0" smtClean="0">
                <a:latin typeface="Calibri (Tekst podstawowy)"/>
                <a:cs typeface="Arial" panose="020B0604020202020204" pitchFamily="34" charset="0"/>
              </a:rPr>
              <a:t>Instalacja produkcji nanoemulsji asfaltowych</a:t>
            </a:r>
          </a:p>
          <a:p>
            <a:pPr algn="ctr"/>
            <a:endParaRPr lang="pl-PL" sz="1000" dirty="0">
              <a:latin typeface="Calibri (Tekst podstawowy)"/>
              <a:cs typeface="Arial" panose="020B0604020202020204" pitchFamily="34" charset="0"/>
            </a:endParaRPr>
          </a:p>
          <a:p>
            <a:pPr algn="ctr"/>
            <a:r>
              <a:rPr lang="pl-PL" sz="1000" dirty="0" smtClean="0">
                <a:latin typeface="Calibri (Tekst podstawowy)"/>
                <a:cs typeface="Arial" panose="020B0604020202020204" pitchFamily="34" charset="0"/>
              </a:rPr>
              <a:t>(Projekt LIFE)</a:t>
            </a:r>
            <a:endParaRPr lang="pl-PL" sz="1000" dirty="0">
              <a:latin typeface="Calibri (Tekst podstawowy)"/>
              <a:cs typeface="Arial" panose="020B0604020202020204" pitchFamily="34" charset="0"/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1434057" y="2124036"/>
            <a:ext cx="2129831" cy="1487606"/>
          </a:xfrm>
          <a:prstGeom prst="ellipse">
            <a:avLst/>
          </a:prstGeom>
          <a:ln w="31750">
            <a:solidFill>
              <a:srgbClr val="00B05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000" b="1" dirty="0" smtClean="0">
                <a:latin typeface="Calibri (Tekst podstawowy)"/>
                <a:cs typeface="Arial" panose="020B0604020202020204" pitchFamily="34" charset="0"/>
              </a:rPr>
              <a:t>Instalacja selektywnego zagospodarowania i regeneracji strumieni rozpuszczalnikowych i naftowych z odpadów ropopochodnych</a:t>
            </a:r>
            <a:endParaRPr lang="pl-PL" sz="1000" dirty="0">
              <a:latin typeface="Calibri (Tekst podstawowy)"/>
              <a:cs typeface="Arial" panose="020B0604020202020204" pitchFamily="34" charset="0"/>
            </a:endParaRPr>
          </a:p>
          <a:p>
            <a:pPr algn="ctr"/>
            <a:r>
              <a:rPr lang="pl-PL" sz="1000" dirty="0" smtClean="0">
                <a:latin typeface="Calibri (Tekst podstawowy)"/>
                <a:cs typeface="Arial" panose="020B0604020202020204" pitchFamily="34" charset="0"/>
              </a:rPr>
              <a:t>(Projekt 3.2.1 </a:t>
            </a:r>
            <a:r>
              <a:rPr lang="pl-PL" sz="1000" dirty="0" err="1" smtClean="0">
                <a:latin typeface="Calibri (Tekst podstawowy)"/>
                <a:cs typeface="Arial" panose="020B0604020202020204" pitchFamily="34" charset="0"/>
              </a:rPr>
              <a:t>BnR</a:t>
            </a:r>
            <a:r>
              <a:rPr lang="pl-PL" sz="1000" dirty="0" smtClean="0">
                <a:latin typeface="Calibri (Tekst podstawowy)"/>
                <a:cs typeface="Arial" panose="020B0604020202020204" pitchFamily="34" charset="0"/>
              </a:rPr>
              <a:t>)</a:t>
            </a:r>
            <a:endParaRPr lang="pl-PL" sz="1000" dirty="0">
              <a:latin typeface="Calibri (Tekst podstawowy)"/>
              <a:cs typeface="Arial" panose="020B0604020202020204" pitchFamily="34" charset="0"/>
            </a:endParaRPr>
          </a:p>
        </p:txBody>
      </p:sp>
      <p:sp>
        <p:nvSpPr>
          <p:cNvPr id="16" name="Prostokąt 5"/>
          <p:cNvSpPr>
            <a:spLocks noChangeArrowheads="1"/>
          </p:cNvSpPr>
          <p:nvPr/>
        </p:nvSpPr>
        <p:spPr bwMode="auto">
          <a:xfrm>
            <a:off x="3563888" y="1438537"/>
            <a:ext cx="2041017" cy="702734"/>
          </a:xfrm>
          <a:prstGeom prst="round2DiagRect">
            <a:avLst>
              <a:gd name="adj1" fmla="val 0"/>
              <a:gd name="adj2" fmla="val 15263"/>
            </a:avLst>
          </a:prstGeom>
          <a:solidFill>
            <a:schemeClr val="bg1"/>
          </a:solidFill>
          <a:ln w="19050">
            <a:solidFill>
              <a:srgbClr val="FFC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36000" rIns="72000" bIns="36000" anchor="ctr"/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defRPr/>
            </a:pPr>
            <a:r>
              <a:rPr lang="pl-PL" sz="1000" dirty="0" smtClean="0">
                <a:latin typeface="Calibri (Tekst podstawowy)"/>
                <a:cs typeface="Arial" panose="020B0604020202020204" pitchFamily="34" charset="0"/>
                <a:sym typeface="Wingdings" panose="05000000000000000000" pitchFamily="2" charset="2"/>
              </a:rPr>
              <a:t>Wykorzystanie otrzymanych baz surowcowych w procesie produkcyjnym</a:t>
            </a:r>
            <a:endParaRPr lang="pl-PL" sz="1000" dirty="0">
              <a:latin typeface="Calibri (Tekst podstawowy)"/>
              <a:cs typeface="Arial" panose="020B0604020202020204" pitchFamily="34" charset="0"/>
            </a:endParaRPr>
          </a:p>
        </p:txBody>
      </p:sp>
      <p:sp>
        <p:nvSpPr>
          <p:cNvPr id="17" name="Trójkąt równoramienny 16"/>
          <p:cNvSpPr/>
          <p:nvPr/>
        </p:nvSpPr>
        <p:spPr>
          <a:xfrm rot="816837">
            <a:off x="2365018" y="3627316"/>
            <a:ext cx="267908" cy="23129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latin typeface="Calibri (Tekst podstawowy)"/>
            </a:endParaRPr>
          </a:p>
        </p:txBody>
      </p:sp>
      <p:sp>
        <p:nvSpPr>
          <p:cNvPr id="18" name="Trójkąt równoramienny 17"/>
          <p:cNvSpPr/>
          <p:nvPr/>
        </p:nvSpPr>
        <p:spPr>
          <a:xfrm rot="18376130">
            <a:off x="5118550" y="5668345"/>
            <a:ext cx="259192" cy="229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latin typeface="Calibri (Tekst podstawowy)"/>
            </a:endParaRPr>
          </a:p>
        </p:txBody>
      </p:sp>
      <p:sp>
        <p:nvSpPr>
          <p:cNvPr id="19" name="Trójkąt równoramienny 18"/>
          <p:cNvSpPr/>
          <p:nvPr/>
        </p:nvSpPr>
        <p:spPr>
          <a:xfrm rot="4005622">
            <a:off x="6466462" y="4410858"/>
            <a:ext cx="267908" cy="23129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latin typeface="Calibri (Tekst podstawowy)"/>
            </a:endParaRPr>
          </a:p>
        </p:txBody>
      </p:sp>
      <p:sp>
        <p:nvSpPr>
          <p:cNvPr id="20" name="Trójkąt równoramienny 19"/>
          <p:cNvSpPr/>
          <p:nvPr/>
        </p:nvSpPr>
        <p:spPr>
          <a:xfrm rot="456656">
            <a:off x="3455184" y="2288067"/>
            <a:ext cx="315628" cy="262796"/>
          </a:xfrm>
          <a:prstGeom prst="triangle">
            <a:avLst>
              <a:gd name="adj" fmla="val 5239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latin typeface="Calibri (Tekst podstawowy)"/>
            </a:endParaRPr>
          </a:p>
        </p:txBody>
      </p:sp>
    </p:spTree>
    <p:extLst>
      <p:ext uri="{BB962C8B-B14F-4D97-AF65-F5344CB8AC3E}">
        <p14:creationId xmlns:p14="http://schemas.microsoft.com/office/powerpoint/2010/main" val="112282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91175"/>
            <a:ext cx="9144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4475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1643042" y="142852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Korzystne efekty środowiskowe</a:t>
            </a:r>
            <a:endParaRPr lang="pl-PL" sz="3600" dirty="0"/>
          </a:p>
        </p:txBody>
      </p:sp>
      <p:pic>
        <p:nvPicPr>
          <p:cNvPr id="8" name="Picture 2" descr="https://elcorreodiario.files.wordpress.com/2012/07/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961" y="1357274"/>
            <a:ext cx="3188492" cy="306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8"/>
          <p:cNvSpPr/>
          <p:nvPr/>
        </p:nvSpPr>
        <p:spPr>
          <a:xfrm>
            <a:off x="5898107" y="2143116"/>
            <a:ext cx="32458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l-PL" sz="2000" dirty="0" smtClean="0"/>
              <a:t>15 000 Mg odpadów polimerowych/rok (modyfikacja lepiszczy asfaltowych)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3018899" y="4468353"/>
            <a:ext cx="33575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l-PL" sz="2000" dirty="0" smtClean="0"/>
              <a:t>Trwała minimalizacja ilości odpadów kierowanych na składowiska 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0" y="2143116"/>
            <a:ext cx="3500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l-PL" sz="2000" dirty="0" smtClean="0"/>
              <a:t>1500 Mg odpadów polimerowych/rok </a:t>
            </a:r>
          </a:p>
          <a:p>
            <a:pPr marL="285750" indent="-285750" algn="ctr"/>
            <a:r>
              <a:rPr lang="pl-PL" sz="2000" dirty="0" smtClean="0"/>
              <a:t>(do produkcji nanowłókien)</a:t>
            </a:r>
          </a:p>
        </p:txBody>
      </p:sp>
      <p:pic>
        <p:nvPicPr>
          <p:cNvPr id="13" name="Obraz 12" descr="LOGO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5715016"/>
            <a:ext cx="1713396" cy="928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91175"/>
            <a:ext cx="9144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1643042" y="142852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Korzystne efekty środowiskowe </a:t>
            </a:r>
            <a:endParaRPr lang="pl-PL" sz="3600" dirty="0"/>
          </a:p>
        </p:txBody>
      </p:sp>
      <p:pic>
        <p:nvPicPr>
          <p:cNvPr id="15" name="Obraz 14" descr="LOGO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5715016"/>
            <a:ext cx="1713396" cy="928670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00570"/>
            <a:ext cx="9144000" cy="111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rostokąt 9"/>
          <p:cNvSpPr/>
          <p:nvPr/>
        </p:nvSpPr>
        <p:spPr>
          <a:xfrm>
            <a:off x="785786" y="928670"/>
            <a:ext cx="800105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Ograniczenie produkcji SBS </a:t>
            </a:r>
          </a:p>
          <a:p>
            <a:pPr algn="ctr"/>
            <a:r>
              <a:rPr 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(styren-butadien-styren)</a:t>
            </a:r>
            <a:r>
              <a:rPr lang="pl-PL" sz="2800" dirty="0" smtClean="0"/>
              <a:t> </a:t>
            </a:r>
          </a:p>
          <a:p>
            <a:endParaRPr lang="pl-PL" dirty="0" smtClean="0"/>
          </a:p>
          <a:p>
            <a:r>
              <a:rPr lang="pl-PL" dirty="0" smtClean="0"/>
              <a:t> </a:t>
            </a:r>
          </a:p>
          <a:p>
            <a:endParaRPr lang="pl-PL" dirty="0" smtClean="0"/>
          </a:p>
        </p:txBody>
      </p:sp>
      <p:graphicFrame>
        <p:nvGraphicFramePr>
          <p:cNvPr id="11" name="Diagram 10"/>
          <p:cNvGraphicFramePr/>
          <p:nvPr/>
        </p:nvGraphicFramePr>
        <p:xfrm>
          <a:off x="0" y="1071546"/>
          <a:ext cx="9144000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wzrost odporności niskotemperaturowej, </a:t>
            </a:r>
          </a:p>
          <a:p>
            <a:r>
              <a:rPr lang="pl-PL" dirty="0" smtClean="0"/>
              <a:t>poprawa właściwości mechaniczno-sprężystych w kierunku wzdłużnym i poprzecznym, </a:t>
            </a:r>
          </a:p>
          <a:p>
            <a:r>
              <a:rPr lang="pl-PL" dirty="0"/>
              <a:t>w</a:t>
            </a:r>
            <a:r>
              <a:rPr lang="pl-PL" dirty="0" smtClean="0"/>
              <a:t>ydłużenie cyklu </a:t>
            </a:r>
            <a:r>
              <a:rPr lang="pl-PL" dirty="0"/>
              <a:t>ż</a:t>
            </a:r>
            <a:r>
              <a:rPr lang="pl-PL" dirty="0" smtClean="0"/>
              <a:t>ycia nawierzchni asfaltowej, </a:t>
            </a:r>
          </a:p>
          <a:p>
            <a:r>
              <a:rPr lang="pl-PL" dirty="0" smtClean="0"/>
              <a:t>poprawa bezpieczeństwa ruchu drogowego.   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91175"/>
            <a:ext cx="9144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az 5" descr="LOGO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546" y="5715016"/>
            <a:ext cx="1713396" cy="92867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403648" y="214290"/>
            <a:ext cx="76328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4000" dirty="0" smtClean="0"/>
              <a:t>KORZYŚCI DLA DROGOWNICTWA 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648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Rozwój innowacyjnych rozwiązań i polskiej myśli technicznej, </a:t>
            </a:r>
          </a:p>
          <a:p>
            <a:r>
              <a:rPr lang="pl-PL" dirty="0" smtClean="0"/>
              <a:t>Realne wdrażanie idei zrównoważonego rozwoju,</a:t>
            </a:r>
          </a:p>
          <a:p>
            <a:r>
              <a:rPr lang="pl-PL" dirty="0" smtClean="0"/>
              <a:t>Podnoszenie poziomu świadomości społecznej o konieczności wycofywania składowania odpadów. 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91175"/>
            <a:ext cx="9144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4475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az 5" descr="LOGO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546" y="5715016"/>
            <a:ext cx="1713396" cy="92867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714480" y="214290"/>
            <a:ext cx="671517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4400" dirty="0" smtClean="0"/>
              <a:t>PODSUMOWANIE </a:t>
            </a:r>
            <a:endParaRPr lang="pl-PL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1571604" y="2643182"/>
            <a:ext cx="6144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DZIĘKUJĘ ZA UWAGĘ</a:t>
            </a:r>
            <a:endParaRPr lang="pl-PL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214546" y="6000768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/>
              <a:t>Dane statystyczne zawarte w prezentacji: </a:t>
            </a:r>
            <a:r>
              <a:rPr lang="pl-PL" i="1" dirty="0" err="1" smtClean="0"/>
              <a:t>Eurostat</a:t>
            </a:r>
            <a:r>
              <a:rPr lang="pl-PL" i="1" dirty="0" smtClean="0"/>
              <a:t> / </a:t>
            </a:r>
            <a:r>
              <a:rPr lang="pl-PL" i="1" dirty="0" err="1" smtClean="0"/>
              <a:t>PlasticsEurope</a:t>
            </a:r>
            <a:r>
              <a:rPr lang="pl-PL" i="1" dirty="0" smtClean="0"/>
              <a:t> Market </a:t>
            </a:r>
            <a:r>
              <a:rPr lang="pl-PL" i="1" dirty="0" err="1" smtClean="0"/>
              <a:t>Research</a:t>
            </a:r>
            <a:r>
              <a:rPr lang="pl-PL" i="1" dirty="0" smtClean="0"/>
              <a:t> Group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4475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1785918" y="142852"/>
            <a:ext cx="671517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4400" dirty="0" smtClean="0"/>
              <a:t>   PLAN PREZENTACJI</a:t>
            </a:r>
            <a:endParaRPr lang="pl-PL" sz="44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26577051"/>
              </p:ext>
            </p:extLst>
          </p:nvPr>
        </p:nvGraphicFramePr>
        <p:xfrm>
          <a:off x="214282" y="1285860"/>
          <a:ext cx="8715436" cy="5246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Elipsa 19"/>
          <p:cNvSpPr/>
          <p:nvPr/>
        </p:nvSpPr>
        <p:spPr>
          <a:xfrm>
            <a:off x="285720" y="1428736"/>
            <a:ext cx="714380" cy="64294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Elipsa 20"/>
          <p:cNvSpPr/>
          <p:nvPr/>
        </p:nvSpPr>
        <p:spPr>
          <a:xfrm>
            <a:off x="285720" y="2500306"/>
            <a:ext cx="714380" cy="64294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Elipsa 22"/>
          <p:cNvSpPr/>
          <p:nvPr/>
        </p:nvSpPr>
        <p:spPr>
          <a:xfrm>
            <a:off x="285720" y="3571876"/>
            <a:ext cx="714380" cy="64294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Elipsa 23"/>
          <p:cNvSpPr/>
          <p:nvPr/>
        </p:nvSpPr>
        <p:spPr>
          <a:xfrm>
            <a:off x="285720" y="4643446"/>
            <a:ext cx="714380" cy="64294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Elipsa 24"/>
          <p:cNvSpPr/>
          <p:nvPr/>
        </p:nvSpPr>
        <p:spPr>
          <a:xfrm>
            <a:off x="285720" y="5715016"/>
            <a:ext cx="714380" cy="64294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rostokąt 27"/>
          <p:cNvSpPr/>
          <p:nvPr/>
        </p:nvSpPr>
        <p:spPr>
          <a:xfrm>
            <a:off x="428596" y="1285860"/>
            <a:ext cx="4189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pl-PL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357158" y="235743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pl-P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428596" y="342900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pl-P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357158" y="450057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pl-P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357158" y="557214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pl-PL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5" name="Obraz 34" descr="LOGO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2330" y="0"/>
            <a:ext cx="1713396" cy="928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75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91175"/>
            <a:ext cx="9144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1428728" y="0"/>
            <a:ext cx="74295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800" dirty="0" smtClean="0"/>
              <a:t>ZAGOSPODAROWANIE ODPADÓW POLIMEROWYCH W POLSCE I UE</a:t>
            </a:r>
            <a:endParaRPr lang="pl-PL" sz="3800" dirty="0"/>
          </a:p>
        </p:txBody>
      </p:sp>
      <p:pic>
        <p:nvPicPr>
          <p:cNvPr id="11" name="Obraz 10" descr="LOGO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546" y="5715016"/>
            <a:ext cx="1713396" cy="92867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1141319"/>
            <a:ext cx="3168352" cy="434910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204804"/>
            <a:ext cx="4011166" cy="4347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670"/>
            <a:ext cx="9134475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az 5" descr="LOGO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142852"/>
            <a:ext cx="1713396" cy="92867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558548" y="108877"/>
            <a:ext cx="671517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LIFE EMU NEW. Projekt zaawansowany technologicznie </a:t>
            </a:r>
            <a:endParaRPr lang="pl-PL" sz="2800" dirty="0"/>
          </a:p>
        </p:txBody>
      </p:sp>
      <p:sp>
        <p:nvSpPr>
          <p:cNvPr id="8" name="Prostokąt 5"/>
          <p:cNvSpPr>
            <a:spLocks noChangeArrowheads="1"/>
          </p:cNvSpPr>
          <p:nvPr/>
        </p:nvSpPr>
        <p:spPr bwMode="auto">
          <a:xfrm>
            <a:off x="827584" y="1556792"/>
            <a:ext cx="7446136" cy="4876800"/>
          </a:xfrm>
          <a:prstGeom prst="round2DiagRect">
            <a:avLst>
              <a:gd name="adj1" fmla="val 19444"/>
              <a:gd name="adj2" fmla="val 0"/>
            </a:avLst>
          </a:prstGeom>
          <a:solidFill>
            <a:schemeClr val="bg1"/>
          </a:solidFill>
          <a:ln w="19050">
            <a:solidFill>
              <a:srgbClr val="FFC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36000" rIns="72000" bIns="36000" anchor="ctr"/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742950" lvl="2" indent="-171450" algn="just" eaLnBrk="1" hangingPunct="1">
              <a:buFont typeface="Wingdings" panose="05000000000000000000" pitchFamily="2" charset="2"/>
              <a:buChar char="ü"/>
              <a:defRPr/>
            </a:pPr>
            <a:endParaRPr lang="pl-PL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defRPr/>
            </a:pPr>
            <a:r>
              <a:rPr lang="pl-PL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smtClean="0">
                <a:latin typeface="Calibri (Tekst podstawowy)"/>
                <a:cs typeface="Arial" panose="020B0604020202020204" pitchFamily="34" charset="0"/>
              </a:rPr>
              <a:t>Politechnika Krakowska  im. T. Kościuszki</a:t>
            </a:r>
          </a:p>
          <a:p>
            <a:pPr marL="171450" indent="-171450" algn="just" eaLnBrk="1" hangingPunct="1">
              <a:buFont typeface="Wingdings" panose="05000000000000000000" pitchFamily="2" charset="2"/>
              <a:buChar char="ü"/>
              <a:defRPr/>
            </a:pPr>
            <a:endParaRPr lang="pl-PL" b="1" dirty="0" smtClean="0">
              <a:latin typeface="Calibri (Tekst podstawowy)"/>
              <a:cs typeface="Arial" panose="020B0604020202020204" pitchFamily="34" charset="0"/>
            </a:endParaRPr>
          </a:p>
          <a:p>
            <a:pPr marL="0" indent="0" algn="just" eaLnBrk="1" hangingPunct="1">
              <a:defRPr/>
            </a:pPr>
            <a:r>
              <a:rPr lang="pl-PL" dirty="0" smtClean="0">
                <a:latin typeface="Calibri (Tekst podstawowy)"/>
                <a:cs typeface="Arial" panose="020B0604020202020204" pitchFamily="34" charset="0"/>
              </a:rPr>
              <a:t>(umowa podwykonawstwa z 15.12.2015)</a:t>
            </a:r>
          </a:p>
          <a:p>
            <a:pPr marL="171450" indent="-1714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pl-PL" dirty="0">
              <a:latin typeface="Calibri (Tekst podstawowy)"/>
              <a:cs typeface="Arial" panose="020B0604020202020204" pitchFamily="34" charset="0"/>
            </a:endParaRPr>
          </a:p>
          <a:p>
            <a:pPr marL="171450" indent="-1714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l-PL" b="1" dirty="0">
                <a:latin typeface="Calibri (Tekst podstawowy)"/>
                <a:cs typeface="Arial" panose="020B0604020202020204" pitchFamily="34" charset="0"/>
              </a:rPr>
              <a:t>Projekt finansowany </a:t>
            </a:r>
            <a:r>
              <a:rPr lang="pl-PL" b="1" dirty="0" smtClean="0">
                <a:latin typeface="Calibri (Tekst podstawowy)"/>
                <a:cs typeface="Arial" panose="020B0604020202020204" pitchFamily="34" charset="0"/>
              </a:rPr>
              <a:t>w ramach Programu LIFE  </a:t>
            </a:r>
          </a:p>
          <a:p>
            <a:pPr marL="171450" indent="-1714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l-PL" b="1" dirty="0" smtClean="0">
                <a:latin typeface="Calibri (Tekst podstawowy)"/>
                <a:cs typeface="Arial" panose="020B0604020202020204" pitchFamily="34" charset="0"/>
              </a:rPr>
              <a:t>Wartość </a:t>
            </a:r>
            <a:r>
              <a:rPr lang="pl-PL" b="1" dirty="0">
                <a:latin typeface="Calibri (Tekst podstawowy)"/>
                <a:cs typeface="Arial" panose="020B0604020202020204" pitchFamily="34" charset="0"/>
              </a:rPr>
              <a:t>prac B+R: 125 </a:t>
            </a:r>
            <a:r>
              <a:rPr lang="pl-PL" b="1" dirty="0" smtClean="0">
                <a:latin typeface="Calibri (Tekst podstawowy)"/>
                <a:cs typeface="Arial" panose="020B0604020202020204" pitchFamily="34" charset="0"/>
              </a:rPr>
              <a:t>952,00 PLN</a:t>
            </a:r>
          </a:p>
          <a:p>
            <a:pPr marL="171450" indent="-1714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l-PL" b="1" dirty="0">
                <a:latin typeface="Calibri (Tekst podstawowy)"/>
                <a:cs typeface="Arial" panose="020B0604020202020204" pitchFamily="34" charset="0"/>
              </a:rPr>
              <a:t>Termin realizacji: </a:t>
            </a:r>
            <a:r>
              <a:rPr lang="pl-PL" b="1" dirty="0" smtClean="0">
                <a:latin typeface="Calibri (Tekst podstawowy)"/>
                <a:cs typeface="Arial" panose="020B0604020202020204" pitchFamily="34" charset="0"/>
              </a:rPr>
              <a:t>styczeń – marzec 2016</a:t>
            </a:r>
          </a:p>
          <a:p>
            <a:pPr marL="0" indent="0" algn="just" eaLnBrk="1" hangingPunct="1">
              <a:lnSpc>
                <a:spcPct val="150000"/>
              </a:lnSpc>
              <a:defRPr/>
            </a:pPr>
            <a:endParaRPr lang="pl-PL" b="1" dirty="0" smtClean="0">
              <a:latin typeface="Calibri (Tekst podstawowy)"/>
              <a:cs typeface="Arial" panose="020B0604020202020204" pitchFamily="34" charset="0"/>
            </a:endParaRPr>
          </a:p>
          <a:p>
            <a:pPr marL="171450" indent="-1714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l-PL" b="1" dirty="0" smtClean="0">
                <a:latin typeface="Calibri (Tekst podstawowy)"/>
                <a:cs typeface="Arial" panose="020B0604020202020204" pitchFamily="34" charset="0"/>
              </a:rPr>
              <a:t>Zakres prac:</a:t>
            </a:r>
            <a:endParaRPr lang="pl-PL" dirty="0">
              <a:latin typeface="Calibri (Tekst podstawowy)"/>
              <a:cs typeface="Arial" panose="020B0604020202020204" pitchFamily="34" charset="0"/>
            </a:endParaRPr>
          </a:p>
          <a:p>
            <a:pPr marL="171450" indent="-171450"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l-PL" dirty="0">
                <a:latin typeface="Calibri (Tekst podstawowy)"/>
                <a:cs typeface="Arial" panose="020B0604020202020204" pitchFamily="34" charset="0"/>
              </a:rPr>
              <a:t>b</a:t>
            </a:r>
            <a:r>
              <a:rPr lang="pl-PL" dirty="0" smtClean="0">
                <a:latin typeface="Calibri (Tekst podstawowy)"/>
                <a:cs typeface="Arial" panose="020B0604020202020204" pitchFamily="34" charset="0"/>
              </a:rPr>
              <a:t>adania w zakresie doprecyzowania parametrów wytypowanych do procesu technologicznego rodzajów polimerów odpadowych i włókien mineralnych wraz z weryfikacją emulgatora</a:t>
            </a:r>
            <a:endParaRPr lang="pl-PL" dirty="0">
              <a:latin typeface="Calibri (Tekst podstawowy)"/>
              <a:cs typeface="Arial" panose="020B0604020202020204" pitchFamily="34" charset="0"/>
            </a:endParaRPr>
          </a:p>
          <a:p>
            <a:pPr marL="171450" indent="-171450"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l-PL" dirty="0">
                <a:latin typeface="Calibri (Tekst podstawowy)"/>
                <a:cs typeface="Arial" panose="020B0604020202020204" pitchFamily="34" charset="0"/>
              </a:rPr>
              <a:t>b</a:t>
            </a:r>
            <a:r>
              <a:rPr lang="pl-PL" dirty="0" smtClean="0">
                <a:latin typeface="Calibri (Tekst podstawowy)"/>
                <a:cs typeface="Arial" panose="020B0604020202020204" pitchFamily="34" charset="0"/>
              </a:rPr>
              <a:t>adania analityczne wybranych rodzajów odpadów polimerowych</a:t>
            </a:r>
            <a:endParaRPr lang="pl-PL" dirty="0">
              <a:latin typeface="Calibri (Tekst podstawowy)"/>
              <a:cs typeface="Arial" panose="020B0604020202020204" pitchFamily="34" charset="0"/>
            </a:endParaRPr>
          </a:p>
          <a:p>
            <a:pPr marL="171450" indent="-171450"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l-PL" dirty="0">
                <a:latin typeface="Calibri (Tekst podstawowy)"/>
                <a:cs typeface="Arial" panose="020B0604020202020204" pitchFamily="34" charset="0"/>
              </a:rPr>
              <a:t>b</a:t>
            </a:r>
            <a:r>
              <a:rPr lang="pl-PL" dirty="0" smtClean="0">
                <a:latin typeface="Calibri (Tekst podstawowy)"/>
                <a:cs typeface="Arial" panose="020B0604020202020204" pitchFamily="34" charset="0"/>
              </a:rPr>
              <a:t>adania weryfikujące właściwości polimerów odpadowych</a:t>
            </a:r>
          </a:p>
          <a:p>
            <a:pPr marL="0" indent="0" algn="just" eaLnBrk="1" hangingPunct="1">
              <a:lnSpc>
                <a:spcPct val="150000"/>
              </a:lnSpc>
              <a:defRPr/>
            </a:pPr>
            <a:endParaRPr lang="pl-PL" dirty="0">
              <a:latin typeface="Calibri (Tekst podstawowy)"/>
              <a:cs typeface="Arial" panose="020B0604020202020204" pitchFamily="34" charset="0"/>
            </a:endParaRPr>
          </a:p>
          <a:p>
            <a:pPr marL="171450" indent="-1714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l-PL" b="1" dirty="0">
                <a:latin typeface="Calibri (Tekst podstawowy)"/>
                <a:cs typeface="Arial" panose="020B0604020202020204" pitchFamily="34" charset="0"/>
              </a:rPr>
              <a:t>Forma wyników prac B+R: </a:t>
            </a:r>
            <a:r>
              <a:rPr lang="pl-PL" b="1" dirty="0" smtClean="0">
                <a:latin typeface="Calibri (Tekst podstawowy)"/>
                <a:cs typeface="Arial" panose="020B0604020202020204" pitchFamily="34" charset="0"/>
              </a:rPr>
              <a:t>raport</a:t>
            </a:r>
            <a:endParaRPr lang="pl-PL" b="1" dirty="0">
              <a:latin typeface="Calibri (Tekst podstawowy)"/>
              <a:cs typeface="Arial" panose="020B0604020202020204" pitchFamily="34" charset="0"/>
            </a:endParaRPr>
          </a:p>
          <a:p>
            <a:pPr marL="171450" indent="-1714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l-PL" b="1" dirty="0">
                <a:latin typeface="Calibri (Tekst podstawowy)"/>
                <a:cs typeface="Arial" panose="020B0604020202020204" pitchFamily="34" charset="0"/>
              </a:rPr>
              <a:t>Flukar </a:t>
            </a:r>
            <a:r>
              <a:rPr lang="pl-PL" b="1" dirty="0" smtClean="0">
                <a:latin typeface="Calibri (Tekst podstawowy)"/>
                <a:cs typeface="Arial" panose="020B0604020202020204" pitchFamily="34" charset="0"/>
              </a:rPr>
              <a:t>Sp</a:t>
            </a:r>
            <a:r>
              <a:rPr lang="pl-PL" b="1" dirty="0">
                <a:latin typeface="Calibri (Tekst podstawowy)"/>
                <a:cs typeface="Arial" panose="020B0604020202020204" pitchFamily="34" charset="0"/>
              </a:rPr>
              <a:t>. z o. o. posiada wyłączne prawa własności intelektualnej do wyników prac </a:t>
            </a:r>
            <a:r>
              <a:rPr lang="pl-PL" b="1" dirty="0" smtClean="0">
                <a:latin typeface="Calibri (Tekst podstawowy)"/>
                <a:cs typeface="Arial" panose="020B0604020202020204" pitchFamily="34" charset="0"/>
              </a:rPr>
              <a:t>B+R</a:t>
            </a:r>
            <a:endParaRPr lang="pl-PL" b="1" dirty="0">
              <a:latin typeface="Calibri (Tekst podstawowy)"/>
              <a:cs typeface="Arial" panose="020B0604020202020204" pitchFamily="34" charset="0"/>
            </a:endParaRPr>
          </a:p>
        </p:txBody>
      </p:sp>
      <p:pic>
        <p:nvPicPr>
          <p:cNvPr id="9" name="Picture 4" descr="http://pn2.pk.edu.pl/wp-content/themes/bootstrapwp/img/logo-pk-naglowe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76872"/>
            <a:ext cx="1220221" cy="103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91175"/>
            <a:ext cx="9144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4475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az 5" descr="LOGO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546" y="5715016"/>
            <a:ext cx="1713396" cy="92867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1214422"/>
            <a:ext cx="6904570" cy="439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ole tekstowe 8"/>
          <p:cNvSpPr txBox="1"/>
          <p:nvPr/>
        </p:nvSpPr>
        <p:spPr>
          <a:xfrm>
            <a:off x="1500166" y="285728"/>
            <a:ext cx="764383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Elektroprzędzenie w technologii Nanospider  </a:t>
            </a:r>
            <a:endParaRPr lang="pl-PL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2400" dirty="0" smtClean="0"/>
              <a:t>Proekologiczna instalacja pilotażowa do produkcji emulsji </a:t>
            </a:r>
          </a:p>
          <a:p>
            <a:pPr algn="ctr">
              <a:buNone/>
            </a:pPr>
            <a:r>
              <a:rPr lang="pl-PL" sz="2400" dirty="0" smtClean="0"/>
              <a:t>asfaltowych modyfikowanych nanostrukturami z polimerów </a:t>
            </a:r>
          </a:p>
          <a:p>
            <a:pPr algn="ctr">
              <a:buNone/>
            </a:pPr>
            <a:r>
              <a:rPr lang="pl-PL" sz="2400" dirty="0" smtClean="0"/>
              <a:t>odpadowych </a:t>
            </a:r>
          </a:p>
          <a:p>
            <a:pPr algn="just">
              <a:buNone/>
            </a:pPr>
            <a:endParaRPr lang="pl-PL" sz="2400" dirty="0" smtClean="0"/>
          </a:p>
          <a:p>
            <a:pPr marL="457200" indent="-457200" algn="just">
              <a:buAutoNum type="arabicPeriod"/>
            </a:pPr>
            <a:r>
              <a:rPr lang="pl-PL" sz="2400" dirty="0" smtClean="0"/>
              <a:t>Węzeł upłynniania i modyfikacji polimerów odpadowych </a:t>
            </a:r>
          </a:p>
          <a:p>
            <a:pPr marL="457200" indent="-457200" algn="just">
              <a:buAutoNum type="arabicPeriod"/>
            </a:pPr>
            <a:r>
              <a:rPr lang="pl-PL" sz="2400" dirty="0" smtClean="0"/>
              <a:t>Węzeł produkcji asfaltu modyfikowanego </a:t>
            </a:r>
          </a:p>
          <a:p>
            <a:pPr marL="457200" indent="-457200" algn="just">
              <a:buAutoNum type="arabicPeriod"/>
            </a:pPr>
            <a:r>
              <a:rPr lang="pl-PL" sz="2400" dirty="0" smtClean="0"/>
              <a:t>Węzeł produkcji i magazynowania nanowłókien </a:t>
            </a:r>
          </a:p>
          <a:p>
            <a:pPr marL="457200" indent="-457200" algn="just">
              <a:buAutoNum type="arabicPeriod"/>
            </a:pPr>
            <a:r>
              <a:rPr lang="pl-PL" sz="2400" dirty="0" smtClean="0"/>
              <a:t>Węzeł produkcji modyfikowanych emulsji asfaltowych </a:t>
            </a:r>
          </a:p>
          <a:p>
            <a:pPr algn="ctr">
              <a:buNone/>
            </a:pPr>
            <a:endParaRPr lang="pl-PL" sz="2000" dirty="0" smtClean="0"/>
          </a:p>
          <a:p>
            <a:pPr algn="just">
              <a:buNone/>
            </a:pPr>
            <a:endParaRPr lang="pl-PL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91175"/>
            <a:ext cx="9144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4475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az 5" descr="LOGO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546" y="5715016"/>
            <a:ext cx="1713396" cy="92867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428828" y="214290"/>
            <a:ext cx="607226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4400" dirty="0" smtClean="0"/>
              <a:t>   LIFE EMU NEW</a:t>
            </a:r>
            <a:endParaRPr lang="pl-PL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91175"/>
            <a:ext cx="9144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4475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az 5" descr="LOGO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5715016"/>
            <a:ext cx="1713396" cy="92867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500166" y="142852"/>
            <a:ext cx="76438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SCHEMAT IDEOWY INSTALACJI PILOTAŻOWEJ </a:t>
            </a:r>
            <a:endParaRPr lang="pl-PL" sz="3200" dirty="0"/>
          </a:p>
        </p:txBody>
      </p:sp>
      <p:pic>
        <p:nvPicPr>
          <p:cNvPr id="10" name="Obraz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084" y="1214422"/>
            <a:ext cx="7144916" cy="5643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91175"/>
            <a:ext cx="9144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4475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az 5" descr="LOGO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546" y="5715016"/>
            <a:ext cx="1713396" cy="92867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547664" y="214290"/>
            <a:ext cx="748883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Instalacja pilotażowa - wytwórnia </a:t>
            </a:r>
            <a:r>
              <a:rPr lang="pl-PL" sz="2800" dirty="0"/>
              <a:t>emulsji </a:t>
            </a:r>
            <a:r>
              <a:rPr lang="pl-PL" sz="2800" dirty="0" smtClean="0"/>
              <a:t>asfaltowej</a:t>
            </a:r>
            <a:endParaRPr lang="pl-PL" sz="28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1138631"/>
            <a:ext cx="3600400" cy="275392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764" y="4106874"/>
            <a:ext cx="6084168" cy="149724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6" y="1221363"/>
            <a:ext cx="4802973" cy="277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5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91175"/>
            <a:ext cx="9144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4475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az 5" descr="LOGO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546" y="5715016"/>
            <a:ext cx="1713396" cy="92867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547664" y="341974"/>
            <a:ext cx="748883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Elementy instalacji na miejscu realizacji projektu</a:t>
            </a:r>
            <a:endParaRPr lang="pl-PL" sz="2400" dirty="0"/>
          </a:p>
        </p:txBody>
      </p:sp>
      <p:pic>
        <p:nvPicPr>
          <p:cNvPr id="1026" name="Picture 2" descr="ZdjÄcie uÅ¼ytkownika Life Emu New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09993"/>
            <a:ext cx="3184900" cy="206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ZdjÄcie uÅ¼ytkownika Life Emu New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346" y="3298276"/>
            <a:ext cx="4133734" cy="206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ZdjÄcie uÅ¼ytkownika Life Emu New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394" y="1214422"/>
            <a:ext cx="3739080" cy="186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ZdjÄcie uÅ¼ytkownika Life Emu New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09" y="1214423"/>
            <a:ext cx="3758421" cy="188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0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2879</TotalTime>
  <Words>443</Words>
  <Application>Microsoft Office PowerPoint</Application>
  <PresentationFormat>Pokaz na ekranie (4:3)</PresentationFormat>
  <Paragraphs>93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(Tekst podstawowy)</vt:lpstr>
      <vt:lpstr>Guanine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MyCompany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Customer</dc:creator>
  <cp:lastModifiedBy>Grzegorz Nieradka</cp:lastModifiedBy>
  <cp:revision>143</cp:revision>
  <dcterms:created xsi:type="dcterms:W3CDTF">2016-02-24T08:21:05Z</dcterms:created>
  <dcterms:modified xsi:type="dcterms:W3CDTF">2018-04-22T16:27:50Z</dcterms:modified>
</cp:coreProperties>
</file>